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57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4" d="100"/>
          <a:sy n="64" d="100"/>
        </p:scale>
        <p:origin x="748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39B8929-3E18-2BFF-211B-274F6FD4D8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EA7E506C-378D-813D-ECD5-BAAC595D2BD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0DC8630-AF7E-DB3E-CEE5-772AF71370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77095-571C-435F-8F7A-335278474E51}" type="datetimeFigureOut">
              <a:rPr lang="cs-CZ" smtClean="0"/>
              <a:t>23.09.2023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1E01652-D0CA-CC90-1F25-A9E88A24AF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BA35EBD-0777-A053-2ADA-F091D64847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D5987-1599-44F4-BDD5-F3E179C6E40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696765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2A2E08A-8D00-039A-0D81-63832715AB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0415CEBE-A6A4-37B4-8876-BDF5F33DE80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815183B-56CF-6D65-0F59-E7DC0520D8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77095-571C-435F-8F7A-335278474E51}" type="datetimeFigureOut">
              <a:rPr lang="cs-CZ" smtClean="0"/>
              <a:t>23.09.2023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CC7B6DC-1529-76A0-A088-EFE3ECC9AA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B9611B3-F32F-7F9C-9896-0A2BBA4DD2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D5987-1599-44F4-BDD5-F3E179C6E40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996250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DD223EF1-3ACF-0EAB-5355-9B5242E7089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CCF119C4-7F9D-EA83-B1D0-DBBFA6A678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D8363B8-1CF8-BD59-C7DD-1F9BA21D75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77095-571C-435F-8F7A-335278474E51}" type="datetimeFigureOut">
              <a:rPr lang="cs-CZ" smtClean="0"/>
              <a:t>23.09.2023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EAE6292-4857-24E7-D951-30739444CC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3F5805B-E9B2-D807-C798-805EA5BE7D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D5987-1599-44F4-BDD5-F3E179C6E40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215051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73510C1-D80D-06B6-B99E-1D03825573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D6D2E9E-596A-07C2-3AF0-FE382F4530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BC52E7A-75F0-0E92-715B-B8E030E1B8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77095-571C-435F-8F7A-335278474E51}" type="datetimeFigureOut">
              <a:rPr lang="cs-CZ" smtClean="0"/>
              <a:t>23.09.2023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A200FC8-E5FF-39EE-E118-B876A9F2E4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EDA8F5E-1898-6959-81C8-DE5406D33B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D5987-1599-44F4-BDD5-F3E179C6E40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022541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0F70557-FD25-8103-EE66-E9F7FDF47E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CF828E78-CD0D-5CA0-8DD2-CF056CCAC2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796BCC6-9681-56EC-3C88-C02CB7DD2C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77095-571C-435F-8F7A-335278474E51}" type="datetimeFigureOut">
              <a:rPr lang="cs-CZ" smtClean="0"/>
              <a:t>23.09.2023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432F987-0E56-7735-2987-9E0505666E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D4BC587-CFA6-829B-1F6F-6B214AB67C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D5987-1599-44F4-BDD5-F3E179C6E40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525328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0DA9FD0-9A8C-B751-9DD6-0699FE7354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AA71852-00CD-3056-43F3-98BB0F4EB3C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B804C306-3937-849B-2783-57BB256747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31BED88F-1F42-6ECA-4994-736785DDE2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77095-571C-435F-8F7A-335278474E51}" type="datetimeFigureOut">
              <a:rPr lang="cs-CZ" smtClean="0"/>
              <a:t>23.09.2023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3BE692A3-BCDD-4248-D93A-2A866535B6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D014D662-AED7-30A4-5ECE-F366036FF0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D5987-1599-44F4-BDD5-F3E179C6E40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439305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384AF90-E6E1-C5BD-EF84-FA07544BB2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20452B9B-C104-5CD5-A7D1-1ADD3C35B2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6640F9B0-CA62-B5EF-FBF5-5B68EB93C0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D674BE75-AE10-F1E8-9165-9250FE8A6BE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8E520EF6-80D4-9065-A144-69D9FF4DD95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8C456948-CD1D-2B6F-8BF1-2E1A92647F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77095-571C-435F-8F7A-335278474E51}" type="datetimeFigureOut">
              <a:rPr lang="cs-CZ" smtClean="0"/>
              <a:t>23.09.2023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30A961FC-B25B-B729-88FC-3939B04FFC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5A7EDFD0-723F-3471-DB22-FA97BE93F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D5987-1599-44F4-BDD5-F3E179C6E40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87308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5DF4BE5-43E1-8C9E-C935-0B49804C35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FFB1AA6B-4E31-2E32-6E13-549F1605EA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77095-571C-435F-8F7A-335278474E51}" type="datetimeFigureOut">
              <a:rPr lang="cs-CZ" smtClean="0"/>
              <a:t>23.09.2023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6E09DF04-67AB-E3CA-05EB-9E268BC29D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2579CB35-8925-7CB9-8F4C-13796A8D63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D5987-1599-44F4-BDD5-F3E179C6E40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73181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68AB812D-1AD0-9B66-79E9-6BD723EA7A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77095-571C-435F-8F7A-335278474E51}" type="datetimeFigureOut">
              <a:rPr lang="cs-CZ" smtClean="0"/>
              <a:t>23.09.2023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62571D03-689D-5E10-7367-0244AE0E5E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C94A0A61-99DF-9B9D-E965-297397287B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D5987-1599-44F4-BDD5-F3E179C6E40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766751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4C99FEE-74AD-D5AE-D8EC-2070B9F75D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49AEF40-E6EF-89D8-7086-52B1820D36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AFD472CC-4DCD-D406-C767-66B9320107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9C0DFF72-1A2A-F296-488E-9B9898D84E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77095-571C-435F-8F7A-335278474E51}" type="datetimeFigureOut">
              <a:rPr lang="cs-CZ" smtClean="0"/>
              <a:t>23.09.2023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8C5AC0AC-81DF-D20C-A059-CCEA1095FE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E75DA9B-9D47-90CC-AFD2-E8A07CBE63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D5987-1599-44F4-BDD5-F3E179C6E40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81574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370D328-56C5-6577-09D8-CB7A81FCA8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87220D97-E4D7-57EE-76C6-0168C4E4D90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56DAE43F-AB93-6C2B-F40D-23B081349B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A27527D2-E718-29A6-59E2-E01614C0BD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77095-571C-435F-8F7A-335278474E51}" type="datetimeFigureOut">
              <a:rPr lang="cs-CZ" smtClean="0"/>
              <a:t>23.09.2023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91088495-34D7-B512-F627-1A44E19041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69606A20-7385-43BB-094B-2AED7CA5FF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D5987-1599-44F4-BDD5-F3E179C6E40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53659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121F5C97-1AE0-A60D-2F6C-62F9B9E2C3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FC42444F-5A3C-1990-E09E-ECB7A7C4DB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D4177F2-34A9-CD41-6D08-8D2E3AF1795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177095-571C-435F-8F7A-335278474E51}" type="datetimeFigureOut">
              <a:rPr lang="cs-CZ" smtClean="0"/>
              <a:t>23.09.2023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8A0BA4F-903B-B933-BB2F-6FD556427F3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AED0F89-24CE-34DB-37F4-D5E11E72C3E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BD5987-1599-44F4-BDD5-F3E179C6E40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406561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3" descr="Obsah obrázku Barevnost, umění&#10;&#10;Popis byl vytvořen automaticky">
            <a:extLst>
              <a:ext uri="{FF2B5EF4-FFF2-40B4-BE49-F238E27FC236}">
                <a16:creationId xmlns:a16="http://schemas.microsoft.com/office/drawing/2014/main" id="{E174D407-DC5B-075A-A4F1-8043C2670658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0" y="1874237"/>
            <a:ext cx="12191979" cy="4983761"/>
          </a:xfrm>
          <a:prstGeom prst="rect">
            <a:avLst/>
          </a:prstGeom>
          <a:effectLst>
            <a:outerShdw blurRad="596900" dist="330200" dir="8820000" sx="87000" sy="87000" algn="ctr" rotWithShape="0">
              <a:srgbClr val="000000">
                <a:alpha val="29000"/>
              </a:srgbClr>
            </a:outerShdw>
          </a:effectLst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DE533D3B-A5E2-E595-243F-88E16EB5EC9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89558" y="293428"/>
            <a:ext cx="5474257" cy="1235225"/>
          </a:xfrm>
        </p:spPr>
        <p:txBody>
          <a:bodyPr anchor="ctr">
            <a:normAutofit/>
          </a:bodyPr>
          <a:lstStyle/>
          <a:p>
            <a:r>
              <a:rPr lang="cs-CZ" sz="3600"/>
              <a:t>Mateřská škola Světluška</a:t>
            </a:r>
          </a:p>
        </p:txBody>
      </p:sp>
    </p:spTree>
    <p:extLst>
      <p:ext uri="{BB962C8B-B14F-4D97-AF65-F5344CB8AC3E}">
        <p14:creationId xmlns:p14="http://schemas.microsoft.com/office/powerpoint/2010/main" val="30932786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549923B-683A-0F7D-3AF1-8715F254DE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75305" y="235881"/>
            <a:ext cx="4569006" cy="2884247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800"/>
              <a:t>Co je a co není MŠ Světluška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AA2B7FEE-D2C6-797D-5547-ECFC115AF4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575305" y="3880965"/>
            <a:ext cx="4569006" cy="2359114"/>
          </a:xfr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1500" dirty="0"/>
              <a:t>MŠ </a:t>
            </a:r>
            <a:r>
              <a:rPr lang="en-US" sz="1500" dirty="0" err="1"/>
              <a:t>Světluška</a:t>
            </a:r>
            <a:r>
              <a:rPr lang="en-US" sz="1500" dirty="0"/>
              <a:t> je </a:t>
            </a:r>
            <a:r>
              <a:rPr lang="en-US" sz="1500" dirty="0" err="1"/>
              <a:t>soukromá</a:t>
            </a:r>
            <a:r>
              <a:rPr lang="en-US" sz="1500" dirty="0"/>
              <a:t> </a:t>
            </a:r>
            <a:r>
              <a:rPr lang="en-US" sz="1500" u="sng" dirty="0" err="1"/>
              <a:t>školka</a:t>
            </a:r>
            <a:r>
              <a:rPr lang="en-US" sz="1500" u="sng" dirty="0"/>
              <a:t> </a:t>
            </a:r>
            <a:r>
              <a:rPr lang="en-US" sz="1500" u="sng" dirty="0" err="1"/>
              <a:t>rodinného</a:t>
            </a:r>
            <a:r>
              <a:rPr lang="en-US" sz="1500" u="sng" dirty="0"/>
              <a:t> </a:t>
            </a:r>
            <a:r>
              <a:rPr lang="en-US" sz="1500" u="sng" dirty="0" err="1"/>
              <a:t>typu</a:t>
            </a:r>
            <a:r>
              <a:rPr lang="en-US" sz="1500" dirty="0"/>
              <a:t>. </a:t>
            </a:r>
            <a:r>
              <a:rPr lang="en-US" sz="1500" dirty="0" err="1"/>
              <a:t>Děti</a:t>
            </a:r>
            <a:r>
              <a:rPr lang="en-US" sz="1500" dirty="0"/>
              <a:t> v </a:t>
            </a:r>
            <a:r>
              <a:rPr lang="en-US" sz="1500" dirty="0" err="1"/>
              <a:t>ní</a:t>
            </a:r>
            <a:r>
              <a:rPr lang="en-US" sz="1500" dirty="0"/>
              <a:t> – </a:t>
            </a:r>
            <a:r>
              <a:rPr lang="en-US" sz="1500" dirty="0" err="1"/>
              <a:t>stejně</a:t>
            </a:r>
            <a:r>
              <a:rPr lang="en-US" sz="1500" dirty="0"/>
              <a:t> </a:t>
            </a:r>
            <a:r>
              <a:rPr lang="en-US" sz="1500" dirty="0" err="1"/>
              <a:t>jako</a:t>
            </a:r>
            <a:r>
              <a:rPr lang="en-US" sz="1500" dirty="0"/>
              <a:t> v </a:t>
            </a:r>
            <a:r>
              <a:rPr lang="en-US" sz="1500" dirty="0" err="1"/>
              <a:t>rodině</a:t>
            </a:r>
            <a:r>
              <a:rPr lang="en-US" sz="1500" dirty="0"/>
              <a:t> –  </a:t>
            </a:r>
            <a:r>
              <a:rPr lang="en-US" sz="1500" dirty="0" err="1"/>
              <a:t>mají</a:t>
            </a:r>
            <a:r>
              <a:rPr lang="en-US" sz="1500" dirty="0"/>
              <a:t> </a:t>
            </a:r>
            <a:r>
              <a:rPr lang="en-US" sz="1500" dirty="0" err="1"/>
              <a:t>nezastupitelné</a:t>
            </a:r>
            <a:r>
              <a:rPr lang="en-US" sz="1500" dirty="0"/>
              <a:t> </a:t>
            </a:r>
            <a:r>
              <a:rPr lang="en-US" sz="1500" dirty="0" err="1"/>
              <a:t>místo</a:t>
            </a:r>
            <a:r>
              <a:rPr lang="en-US" sz="1500" dirty="0"/>
              <a:t> </a:t>
            </a:r>
            <a:r>
              <a:rPr lang="en-US" sz="1500" dirty="0" err="1"/>
              <a:t>při</a:t>
            </a:r>
            <a:r>
              <a:rPr lang="en-US" sz="1500" dirty="0"/>
              <a:t> </a:t>
            </a:r>
            <a:r>
              <a:rPr lang="en-US" sz="1500" dirty="0" err="1"/>
              <a:t>spolurozhodování</a:t>
            </a:r>
            <a:r>
              <a:rPr lang="en-US" sz="1500" dirty="0"/>
              <a:t>. </a:t>
            </a:r>
            <a:r>
              <a:rPr lang="en-US" sz="1500" dirty="0" err="1"/>
              <a:t>Podílí</a:t>
            </a:r>
            <a:r>
              <a:rPr lang="en-US" sz="1500" dirty="0"/>
              <a:t> se </a:t>
            </a:r>
            <a:r>
              <a:rPr lang="en-US" sz="1500" dirty="0" err="1"/>
              <a:t>věku</a:t>
            </a:r>
            <a:r>
              <a:rPr lang="en-US" sz="1500" dirty="0"/>
              <a:t> </a:t>
            </a:r>
            <a:r>
              <a:rPr lang="en-US" sz="1500" dirty="0" err="1"/>
              <a:t>přiměřeným</a:t>
            </a:r>
            <a:r>
              <a:rPr lang="en-US" sz="1500" dirty="0"/>
              <a:t> </a:t>
            </a:r>
            <a:r>
              <a:rPr lang="en-US" sz="1500" dirty="0" err="1"/>
              <a:t>způsobem</a:t>
            </a:r>
            <a:r>
              <a:rPr lang="en-US" sz="1500" dirty="0"/>
              <a:t> </a:t>
            </a:r>
            <a:r>
              <a:rPr lang="en-US" sz="1500" dirty="0" err="1"/>
              <a:t>na</a:t>
            </a:r>
            <a:r>
              <a:rPr lang="en-US" sz="1500" dirty="0"/>
              <a:t> </a:t>
            </a:r>
            <a:r>
              <a:rPr lang="en-US" sz="1500" dirty="0" err="1"/>
              <a:t>provozu</a:t>
            </a:r>
            <a:r>
              <a:rPr lang="en-US" sz="1500" dirty="0"/>
              <a:t> </a:t>
            </a:r>
            <a:r>
              <a:rPr lang="en-US" sz="1500" dirty="0" err="1"/>
              <a:t>školky</a:t>
            </a:r>
            <a:r>
              <a:rPr lang="en-US" sz="1500" dirty="0"/>
              <a:t> – </a:t>
            </a:r>
            <a:r>
              <a:rPr lang="en-US" sz="1500" dirty="0" err="1"/>
              <a:t>na</a:t>
            </a:r>
            <a:r>
              <a:rPr lang="en-US" sz="1500" dirty="0"/>
              <a:t> </a:t>
            </a:r>
            <a:r>
              <a:rPr lang="en-US" sz="1500" dirty="0" err="1"/>
              <a:t>příklad</a:t>
            </a:r>
            <a:r>
              <a:rPr lang="en-US" sz="1500" dirty="0"/>
              <a:t> </a:t>
            </a:r>
            <a:r>
              <a:rPr lang="en-US" sz="1500" dirty="0" err="1"/>
              <a:t>pomáhají</a:t>
            </a:r>
            <a:r>
              <a:rPr lang="en-US" sz="1500" dirty="0"/>
              <a:t> s </a:t>
            </a:r>
            <a:r>
              <a:rPr lang="en-US" sz="1500" dirty="0" err="1"/>
              <a:t>výzdobou</a:t>
            </a:r>
            <a:r>
              <a:rPr lang="en-US" sz="1500" dirty="0"/>
              <a:t>, </a:t>
            </a:r>
            <a:r>
              <a:rPr lang="en-US" sz="1500" dirty="0" err="1"/>
              <a:t>jsou</a:t>
            </a:r>
            <a:r>
              <a:rPr lang="en-US" sz="1500" dirty="0"/>
              <a:t> </a:t>
            </a:r>
            <a:r>
              <a:rPr lang="en-US" sz="1500" dirty="0" err="1"/>
              <a:t>poradním</a:t>
            </a:r>
            <a:r>
              <a:rPr lang="en-US" sz="1500" dirty="0"/>
              <a:t> </a:t>
            </a:r>
            <a:r>
              <a:rPr lang="en-US" sz="1500" dirty="0" err="1"/>
              <a:t>hlasem</a:t>
            </a:r>
            <a:r>
              <a:rPr lang="en-US" sz="1500" dirty="0"/>
              <a:t> </a:t>
            </a:r>
            <a:r>
              <a:rPr lang="en-US" sz="1500" dirty="0" err="1"/>
              <a:t>při</a:t>
            </a:r>
            <a:r>
              <a:rPr lang="en-US" sz="1500" dirty="0"/>
              <a:t> </a:t>
            </a:r>
            <a:r>
              <a:rPr lang="en-US" sz="1500" dirty="0" err="1"/>
              <a:t>výběru</a:t>
            </a:r>
            <a:r>
              <a:rPr lang="en-US" sz="1500" dirty="0"/>
              <a:t> </a:t>
            </a:r>
            <a:r>
              <a:rPr lang="en-US" sz="1500" dirty="0" err="1"/>
              <a:t>hraček</a:t>
            </a:r>
            <a:r>
              <a:rPr lang="en-US" sz="1500" dirty="0"/>
              <a:t> </a:t>
            </a:r>
            <a:r>
              <a:rPr lang="en-US" sz="1500" dirty="0" err="1"/>
              <a:t>nebo</a:t>
            </a:r>
            <a:r>
              <a:rPr lang="en-US" sz="1500" dirty="0"/>
              <a:t> </a:t>
            </a:r>
            <a:r>
              <a:rPr lang="en-US" sz="1500" dirty="0" err="1"/>
              <a:t>plánování</a:t>
            </a:r>
            <a:r>
              <a:rPr lang="en-US" sz="1500" dirty="0"/>
              <a:t> </a:t>
            </a:r>
            <a:r>
              <a:rPr lang="en-US" sz="1500" dirty="0" err="1"/>
              <a:t>výletů</a:t>
            </a:r>
            <a:r>
              <a:rPr lang="en-US" sz="1500" dirty="0"/>
              <a:t> </a:t>
            </a:r>
            <a:r>
              <a:rPr lang="en-US" sz="1500" dirty="0" err="1"/>
              <a:t>či</a:t>
            </a:r>
            <a:r>
              <a:rPr lang="en-US" sz="1500" dirty="0"/>
              <a:t> </a:t>
            </a:r>
            <a:r>
              <a:rPr lang="en-US" sz="1500" dirty="0" err="1"/>
              <a:t>jakýchkoli</a:t>
            </a:r>
            <a:r>
              <a:rPr lang="en-US" sz="1500" dirty="0"/>
              <a:t> </a:t>
            </a:r>
            <a:r>
              <a:rPr lang="en-US" sz="1500" dirty="0" err="1"/>
              <a:t>jiných</a:t>
            </a:r>
            <a:r>
              <a:rPr lang="en-US" sz="1500" dirty="0"/>
              <a:t> </a:t>
            </a:r>
            <a:r>
              <a:rPr lang="en-US" sz="1500" dirty="0" err="1"/>
              <a:t>akcí</a:t>
            </a:r>
            <a:r>
              <a:rPr lang="en-US" sz="1500" dirty="0"/>
              <a:t>. To </a:t>
            </a:r>
            <a:r>
              <a:rPr lang="en-US" sz="1500" dirty="0" err="1"/>
              <a:t>přispívá</a:t>
            </a:r>
            <a:r>
              <a:rPr lang="en-US" sz="1500" dirty="0"/>
              <a:t> k </a:t>
            </a:r>
            <a:r>
              <a:rPr lang="en-US" sz="1500" dirty="0" err="1"/>
              <a:t>rozvoji</a:t>
            </a:r>
            <a:r>
              <a:rPr lang="en-US" sz="1500" dirty="0"/>
              <a:t> </a:t>
            </a:r>
            <a:r>
              <a:rPr lang="en-US" sz="1500" dirty="0" err="1"/>
              <a:t>jejich</a:t>
            </a:r>
            <a:r>
              <a:rPr lang="en-US" sz="1500" dirty="0"/>
              <a:t> </a:t>
            </a:r>
            <a:r>
              <a:rPr lang="en-US" sz="1500" dirty="0" err="1"/>
              <a:t>autonomie</a:t>
            </a:r>
            <a:r>
              <a:rPr lang="en-US" sz="1500" dirty="0"/>
              <a:t>, </a:t>
            </a:r>
            <a:r>
              <a:rPr lang="en-US" sz="1500" dirty="0" err="1"/>
              <a:t>vytváří</a:t>
            </a:r>
            <a:r>
              <a:rPr lang="en-US" sz="1500" dirty="0"/>
              <a:t> to </a:t>
            </a:r>
            <a:r>
              <a:rPr lang="en-US" sz="1500" dirty="0" err="1"/>
              <a:t>partnerský</a:t>
            </a:r>
            <a:r>
              <a:rPr lang="en-US" sz="1500" dirty="0"/>
              <a:t> </a:t>
            </a:r>
            <a:r>
              <a:rPr lang="en-US" sz="1500" dirty="0" err="1"/>
              <a:t>vztah</a:t>
            </a:r>
            <a:r>
              <a:rPr lang="en-US" sz="1500" dirty="0"/>
              <a:t> </a:t>
            </a:r>
            <a:r>
              <a:rPr lang="en-US" sz="1500" dirty="0" err="1"/>
              <a:t>mezi</a:t>
            </a:r>
            <a:r>
              <a:rPr lang="en-US" sz="1500" dirty="0"/>
              <a:t> </a:t>
            </a:r>
            <a:r>
              <a:rPr lang="en-US" sz="1500" dirty="0" err="1"/>
              <a:t>dětmi</a:t>
            </a:r>
            <a:r>
              <a:rPr lang="en-US" sz="1500" dirty="0"/>
              <a:t> a pedagogy, </a:t>
            </a:r>
            <a:r>
              <a:rPr lang="en-US" sz="1500" dirty="0" err="1"/>
              <a:t>učí</a:t>
            </a:r>
            <a:r>
              <a:rPr lang="en-US" sz="1500" dirty="0"/>
              <a:t> to</a:t>
            </a:r>
            <a:r>
              <a:rPr lang="cs-CZ" sz="1500" dirty="0"/>
              <a:t> děti</a:t>
            </a:r>
            <a:r>
              <a:rPr lang="en-US" sz="1500" dirty="0"/>
              <a:t> </a:t>
            </a:r>
            <a:r>
              <a:rPr lang="cs-CZ" sz="1500" dirty="0"/>
              <a:t>přijímat zodpovědnost za své rozhodnutí</a:t>
            </a:r>
            <a:r>
              <a:rPr lang="en-US" sz="1500" dirty="0"/>
              <a:t>.</a:t>
            </a:r>
          </a:p>
        </p:txBody>
      </p:sp>
      <p:pic>
        <p:nvPicPr>
          <p:cNvPr id="7" name="Obrázek 6" descr="Obsah obrázku vánoční stromeček, osoba, vánoce, oblečení&#10;&#10;Popis byl vytvořen automaticky">
            <a:extLst>
              <a:ext uri="{FF2B5EF4-FFF2-40B4-BE49-F238E27FC236}">
                <a16:creationId xmlns:a16="http://schemas.microsoft.com/office/drawing/2014/main" id="{243DD9EF-ADF5-9C3D-4EDD-C1DC4AA109A4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1"/>
          <a:stretch/>
        </p:blipFill>
        <p:spPr>
          <a:xfrm>
            <a:off x="20" y="10"/>
            <a:ext cx="6095978" cy="68579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9798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D06D099-59CA-8A65-8C4B-B875F097BE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75305" y="235881"/>
            <a:ext cx="4210071" cy="2884247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800"/>
              <a:t>Co je a co není MŠ Světluška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9394CEF0-7187-F281-8C2A-B2CAD24D27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72140" y="2677212"/>
            <a:ext cx="4210070" cy="3562866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just">
              <a:lnSpc>
                <a:spcPct val="100000"/>
              </a:lnSpc>
            </a:pPr>
            <a:r>
              <a:rPr lang="en-US" sz="1700" dirty="0"/>
              <a:t>MŠ </a:t>
            </a:r>
            <a:r>
              <a:rPr lang="en-US" sz="1700" dirty="0" err="1"/>
              <a:t>Světluška</a:t>
            </a:r>
            <a:r>
              <a:rPr lang="en-US" sz="1700" dirty="0"/>
              <a:t> </a:t>
            </a:r>
            <a:r>
              <a:rPr lang="en-US" sz="1700" dirty="0" err="1"/>
              <a:t>není</a:t>
            </a:r>
            <a:r>
              <a:rPr lang="en-US" sz="1700" dirty="0"/>
              <a:t> </a:t>
            </a:r>
            <a:r>
              <a:rPr lang="en-US" sz="1700" dirty="0" err="1"/>
              <a:t>centrem</a:t>
            </a:r>
            <a:r>
              <a:rPr lang="en-US" sz="1700" dirty="0"/>
              <a:t> pro </a:t>
            </a:r>
            <a:r>
              <a:rPr lang="en-US" sz="1700" dirty="0" err="1"/>
              <a:t>hlídání</a:t>
            </a:r>
            <a:r>
              <a:rPr lang="en-US" sz="1700" dirty="0"/>
              <a:t> </a:t>
            </a:r>
            <a:r>
              <a:rPr lang="en-US" sz="1700" dirty="0" err="1"/>
              <a:t>dětí</a:t>
            </a:r>
            <a:r>
              <a:rPr lang="en-US" sz="1700" dirty="0"/>
              <a:t>. </a:t>
            </a:r>
            <a:r>
              <a:rPr lang="en-US" sz="1700" dirty="0" err="1"/>
              <a:t>Naše</a:t>
            </a:r>
            <a:r>
              <a:rPr lang="en-US" sz="1700" dirty="0"/>
              <a:t> </a:t>
            </a:r>
            <a:r>
              <a:rPr lang="en-US" sz="1700" dirty="0" err="1"/>
              <a:t>školka</a:t>
            </a:r>
            <a:r>
              <a:rPr lang="en-US" sz="1700" dirty="0"/>
              <a:t> je </a:t>
            </a:r>
            <a:r>
              <a:rPr lang="en-US" sz="1700" dirty="0" err="1"/>
              <a:t>akreditovaným</a:t>
            </a:r>
            <a:r>
              <a:rPr lang="en-US" sz="1700" dirty="0"/>
              <a:t> </a:t>
            </a:r>
            <a:r>
              <a:rPr lang="en-US" sz="1700" dirty="0" err="1"/>
              <a:t>vzdělávacím</a:t>
            </a:r>
            <a:r>
              <a:rPr lang="en-US" sz="1700" dirty="0"/>
              <a:t> </a:t>
            </a:r>
            <a:r>
              <a:rPr lang="en-US" sz="1700" dirty="0" err="1"/>
              <a:t>zařízením</a:t>
            </a:r>
            <a:r>
              <a:rPr lang="en-US" sz="1700" dirty="0"/>
              <a:t>, </a:t>
            </a:r>
            <a:r>
              <a:rPr lang="en-US" sz="1700" dirty="0" err="1"/>
              <a:t>které</a:t>
            </a:r>
            <a:r>
              <a:rPr lang="en-US" sz="1700" dirty="0"/>
              <a:t> </a:t>
            </a:r>
            <a:r>
              <a:rPr lang="en-US" sz="1700" dirty="0" err="1"/>
              <a:t>děti</a:t>
            </a:r>
            <a:r>
              <a:rPr lang="en-US" sz="1700" dirty="0"/>
              <a:t> </a:t>
            </a:r>
            <a:r>
              <a:rPr lang="en-US" sz="1700" dirty="0" err="1"/>
              <a:t>připravuje</a:t>
            </a:r>
            <a:r>
              <a:rPr lang="en-US" sz="1700" dirty="0"/>
              <a:t> </a:t>
            </a:r>
            <a:r>
              <a:rPr lang="en-US" sz="1700" dirty="0" err="1"/>
              <a:t>na</a:t>
            </a:r>
            <a:r>
              <a:rPr lang="en-US" sz="1700" dirty="0"/>
              <a:t> </a:t>
            </a:r>
            <a:r>
              <a:rPr lang="en-US" sz="1700" dirty="0" err="1"/>
              <a:t>školní</a:t>
            </a:r>
            <a:r>
              <a:rPr lang="en-US" sz="1700" dirty="0"/>
              <a:t> </a:t>
            </a:r>
            <a:r>
              <a:rPr lang="en-US" sz="1700" dirty="0" err="1"/>
              <a:t>docházku</a:t>
            </a:r>
            <a:r>
              <a:rPr lang="en-US" sz="1700" dirty="0"/>
              <a:t>. </a:t>
            </a:r>
            <a:r>
              <a:rPr lang="en-US" sz="1700" dirty="0" err="1"/>
              <a:t>Kvalifikovaní</a:t>
            </a:r>
            <a:r>
              <a:rPr lang="en-US" sz="1700" dirty="0"/>
              <a:t> </a:t>
            </a:r>
            <a:r>
              <a:rPr lang="en-US" sz="1700" dirty="0" err="1"/>
              <a:t>pedagogové</a:t>
            </a:r>
            <a:r>
              <a:rPr lang="en-US" sz="1700" dirty="0"/>
              <a:t> </a:t>
            </a:r>
            <a:r>
              <a:rPr lang="en-US" sz="1700" dirty="0" err="1"/>
              <a:t>ctí</a:t>
            </a:r>
            <a:r>
              <a:rPr lang="en-US" sz="1700" dirty="0"/>
              <a:t> </a:t>
            </a:r>
            <a:r>
              <a:rPr lang="en-US" sz="1700" dirty="0" err="1"/>
              <a:t>Rámcový</a:t>
            </a:r>
            <a:r>
              <a:rPr lang="en-US" sz="1700" dirty="0"/>
              <a:t> </a:t>
            </a:r>
            <a:r>
              <a:rPr lang="en-US" sz="1700" dirty="0" err="1"/>
              <a:t>vzdělávací</a:t>
            </a:r>
            <a:r>
              <a:rPr lang="en-US" sz="1700" dirty="0"/>
              <a:t> program pro </a:t>
            </a:r>
            <a:r>
              <a:rPr lang="en-US" sz="1700" dirty="0" err="1"/>
              <a:t>předškolní</a:t>
            </a:r>
            <a:r>
              <a:rPr lang="en-US" sz="1700" dirty="0"/>
              <a:t> </a:t>
            </a:r>
            <a:r>
              <a:rPr lang="en-US" sz="1700" dirty="0" err="1"/>
              <a:t>vzdělávání</a:t>
            </a:r>
            <a:r>
              <a:rPr lang="en-US" sz="1700" dirty="0"/>
              <a:t> a </a:t>
            </a:r>
            <a:r>
              <a:rPr lang="en-US" sz="1700" dirty="0" err="1"/>
              <a:t>učí</a:t>
            </a:r>
            <a:r>
              <a:rPr lang="en-US" sz="1700" dirty="0"/>
              <a:t> </a:t>
            </a:r>
            <a:r>
              <a:rPr lang="en-US" sz="1700" dirty="0" err="1"/>
              <a:t>děti</a:t>
            </a:r>
            <a:r>
              <a:rPr lang="en-US" sz="1700" dirty="0"/>
              <a:t> </a:t>
            </a:r>
            <a:r>
              <a:rPr lang="en-US" sz="1700" dirty="0" err="1"/>
              <a:t>novým</a:t>
            </a:r>
            <a:r>
              <a:rPr lang="en-US" sz="1700" dirty="0"/>
              <a:t> </a:t>
            </a:r>
            <a:r>
              <a:rPr lang="en-US" sz="1700" dirty="0" err="1"/>
              <a:t>dovednostem</a:t>
            </a:r>
            <a:r>
              <a:rPr lang="en-US" sz="1700" dirty="0"/>
              <a:t> a </a:t>
            </a:r>
            <a:r>
              <a:rPr lang="en-US" sz="1700" dirty="0" err="1"/>
              <a:t>poznatkům</a:t>
            </a:r>
            <a:r>
              <a:rPr lang="en-US" sz="1700" dirty="0"/>
              <a:t>.</a:t>
            </a:r>
            <a:r>
              <a:rPr lang="cs-CZ" sz="1700" dirty="0"/>
              <a:t> Formou her, pokusů a diskuzí poznáváme svět a rozvíjíme jak fyzickou, tak psychickou stránku dítěte.</a:t>
            </a:r>
          </a:p>
          <a:p>
            <a:pPr algn="just">
              <a:lnSpc>
                <a:spcPct val="100000"/>
              </a:lnSpc>
            </a:pPr>
            <a:endParaRPr lang="en-US" sz="1700" dirty="0"/>
          </a:p>
        </p:txBody>
      </p:sp>
      <p:pic>
        <p:nvPicPr>
          <p:cNvPr id="1026" name="Picture 2" descr="1. Rámcový vzdělávací program pro předškolní vzdělávání Zásady předškolního  vzdělávání Cíle vzdělávání Podmínky vzdělávání Obsah vzdělávání  Autoevaluace. - ppt stáhnout">
            <a:extLst>
              <a:ext uri="{FF2B5EF4-FFF2-40B4-BE49-F238E27FC236}">
                <a16:creationId xmlns:a16="http://schemas.microsoft.com/office/drawing/2014/main" id="{FBC277ED-69C3-C7C7-E361-041892DDD7B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332481" y="490193"/>
            <a:ext cx="5408256" cy="574988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174347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D6F376E-A024-3902-510F-276D852AE4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Naše ideje a pilíře, na nichž školka stojí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913EFE6-8A49-6FEA-20D9-046372A624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1800" y="2750126"/>
            <a:ext cx="3852930" cy="3261789"/>
          </a:xfrm>
        </p:spPr>
        <p:txBody>
          <a:bodyPr/>
          <a:lstStyle/>
          <a:p>
            <a:pPr marL="342900" indent="-342900">
              <a:buFontTx/>
              <a:buChar char="-"/>
            </a:pPr>
            <a:r>
              <a:rPr lang="cs-CZ" dirty="0"/>
              <a:t>Osobnost dítěte</a:t>
            </a:r>
          </a:p>
          <a:p>
            <a:pPr marL="342900" indent="-342900">
              <a:buFontTx/>
              <a:buChar char="-"/>
            </a:pPr>
            <a:r>
              <a:rPr lang="cs-CZ" dirty="0"/>
              <a:t>Svoboda a individualita</a:t>
            </a:r>
          </a:p>
          <a:p>
            <a:pPr marL="342900" indent="-342900">
              <a:buFontTx/>
              <a:buChar char="-"/>
            </a:pPr>
            <a:r>
              <a:rPr lang="cs-CZ" dirty="0"/>
              <a:t>Finanční dostupnost</a:t>
            </a:r>
          </a:p>
        </p:txBody>
      </p:sp>
    </p:spTree>
    <p:extLst>
      <p:ext uri="{BB962C8B-B14F-4D97-AF65-F5344CB8AC3E}">
        <p14:creationId xmlns:p14="http://schemas.microsoft.com/office/powerpoint/2010/main" val="40856194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6EE2694-93A6-D680-C7BA-F0D66D3FB5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1802" y="956281"/>
            <a:ext cx="4230482" cy="2010284"/>
          </a:xfrm>
        </p:spPr>
        <p:txBody>
          <a:bodyPr anchor="b">
            <a:normAutofit/>
          </a:bodyPr>
          <a:lstStyle/>
          <a:p>
            <a:r>
              <a:rPr lang="cs-CZ" dirty="0"/>
              <a:t>Osobnost dítěte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5AEF3F7-4B7C-0CAD-6CFE-5B947BE52F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1802" y="2966565"/>
            <a:ext cx="4230483" cy="3150772"/>
          </a:xfrm>
        </p:spPr>
        <p:txBody>
          <a:bodyPr anchor="ctr">
            <a:normAutofit lnSpcReduction="10000"/>
          </a:bodyPr>
          <a:lstStyle/>
          <a:p>
            <a:pPr algn="just">
              <a:lnSpc>
                <a:spcPct val="100000"/>
              </a:lnSpc>
            </a:pPr>
            <a:r>
              <a:rPr lang="cs-CZ" sz="1800" dirty="0"/>
              <a:t>Osobnost dítěte je vrozená charakteristika, kterou nelze nijak radikálně měnit. Naopak. Je třeba ji dobře poznat, odkrýt její tajemství a ze všech sil podporovat klady a vypořádat se zápory.</a:t>
            </a:r>
          </a:p>
          <a:p>
            <a:pPr algn="just">
              <a:lnSpc>
                <a:spcPct val="100000"/>
              </a:lnSpc>
            </a:pPr>
            <a:r>
              <a:rPr lang="cs-CZ" sz="1800" dirty="0"/>
              <a:t>Bez spolupráce s rodiči by to ale nebylo možné, proto se setkáváme s rodiči na tzv. </a:t>
            </a:r>
            <a:r>
              <a:rPr lang="cs-CZ" sz="1800" dirty="0" err="1"/>
              <a:t>tutoringu</a:t>
            </a:r>
            <a:r>
              <a:rPr lang="cs-CZ" sz="1800" dirty="0"/>
              <a:t>, kde se o dítěti bavíme, snažíme se ho lépe poznat, stanovujeme si společné plány a cíle.</a:t>
            </a:r>
          </a:p>
        </p:txBody>
      </p:sp>
      <p:pic>
        <p:nvPicPr>
          <p:cNvPr id="1026" name="Picture 2" descr="Teacher-Parent Relationship: How It Affects the Success of the Child —  Greensprings School">
            <a:extLst>
              <a:ext uri="{FF2B5EF4-FFF2-40B4-BE49-F238E27FC236}">
                <a16:creationId xmlns:a16="http://schemas.microsoft.com/office/drawing/2014/main" id="{16D9354D-8FAE-98AF-7228-27CDFEA489A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6606338" y="1619201"/>
            <a:ext cx="4511442" cy="38587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396884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C8D7728-9641-7FA7-A143-616C70E754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1801" y="858982"/>
            <a:ext cx="4697303" cy="143227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cs-CZ" dirty="0"/>
              <a:t>Svoboda a individualita</a:t>
            </a:r>
            <a:endParaRPr lang="cs-CZ"/>
          </a:p>
        </p:txBody>
      </p:sp>
      <p:pic>
        <p:nvPicPr>
          <p:cNvPr id="6" name="Obrázek 5" descr="Obsah obrázku oblečení, obraz, osoba, kresba&#10;&#10;Popis byl vytvořen automaticky">
            <a:extLst>
              <a:ext uri="{FF2B5EF4-FFF2-40B4-BE49-F238E27FC236}">
                <a16:creationId xmlns:a16="http://schemas.microsoft.com/office/drawing/2014/main" id="{260A718E-C47D-2915-B680-B0E042C3416F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6635788" y="805196"/>
            <a:ext cx="2395336" cy="1796502"/>
          </a:xfrm>
          <a:prstGeom prst="rect">
            <a:avLst/>
          </a:prstGeom>
        </p:spPr>
      </p:pic>
      <p:pic>
        <p:nvPicPr>
          <p:cNvPr id="10" name="Obrázek 9" descr="Obsah obrázku území, batole, Lidská tvář, podlaha&#10;&#10;Popis byl vytvořen automaticky">
            <a:extLst>
              <a:ext uri="{FF2B5EF4-FFF2-40B4-BE49-F238E27FC236}">
                <a16:creationId xmlns:a16="http://schemas.microsoft.com/office/drawing/2014/main" id="{31A9AF21-1550-C973-88AB-5AD138A49685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266891" y="505780"/>
            <a:ext cx="2395336" cy="2395336"/>
          </a:xfrm>
          <a:prstGeom prst="rect">
            <a:avLst/>
          </a:prstGeom>
        </p:spPr>
      </p:pic>
      <p:pic>
        <p:nvPicPr>
          <p:cNvPr id="12" name="Obrázek 11" descr="Obsah obrázku interiér, oblečení, nábytek, stůl&#10;&#10;Popis byl vytvořen automaticky">
            <a:extLst>
              <a:ext uri="{FF2B5EF4-FFF2-40B4-BE49-F238E27FC236}">
                <a16:creationId xmlns:a16="http://schemas.microsoft.com/office/drawing/2014/main" id="{4328E2F7-CCC9-2EE2-5D76-FFD1104C04A1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9529" y="3814550"/>
            <a:ext cx="4012160" cy="2256840"/>
          </a:xfrm>
          <a:prstGeom prst="rect">
            <a:avLst/>
          </a:prstGeom>
        </p:spPr>
      </p:pic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91A5569-4453-CC8F-8E9E-0523395D9B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16807" y="3814549"/>
            <a:ext cx="4701652" cy="2425530"/>
          </a:xfrm>
        </p:spPr>
        <p:txBody>
          <a:bodyPr>
            <a:normAutofit/>
          </a:bodyPr>
          <a:lstStyle/>
          <a:p>
            <a:pPr algn="just">
              <a:lnSpc>
                <a:spcPct val="100000"/>
              </a:lnSpc>
            </a:pPr>
            <a:r>
              <a:rPr lang="cs-CZ" sz="1400" dirty="0"/>
              <a:t>Každá mateřská škola tvrdí, že k dětem uplatňuje individuální přístup. V počtu 25 - 28 dětí to ale není možné, i kdyby se pedagogové snažili ze všech sil.</a:t>
            </a:r>
          </a:p>
          <a:p>
            <a:pPr algn="just">
              <a:lnSpc>
                <a:spcPct val="100000"/>
              </a:lnSpc>
            </a:pPr>
            <a:r>
              <a:rPr lang="cs-CZ" sz="1400" dirty="0"/>
              <a:t>Proto máme ve třídě kolem 15ti dětí, jimž se každé dopoledne věnují hned dvě učitelky. Díky tomu děti mnohem lépe známe a můžeme lépe rozlišit, jaké dané dítě je, jaké má talenty nebo co se mu naopak moc nedaří.</a:t>
            </a:r>
          </a:p>
          <a:p>
            <a:pPr algn="just">
              <a:lnSpc>
                <a:spcPct val="100000"/>
              </a:lnSpc>
            </a:pPr>
            <a:r>
              <a:rPr lang="cs-CZ" sz="1400" dirty="0"/>
              <a:t>Pokud se u dítěte projeví jakýkoli talent, jsme schopni a ochotni ho podporovat nad rámec našeho ŠVP.</a:t>
            </a:r>
          </a:p>
        </p:txBody>
      </p:sp>
    </p:spTree>
    <p:extLst>
      <p:ext uri="{BB962C8B-B14F-4D97-AF65-F5344CB8AC3E}">
        <p14:creationId xmlns:p14="http://schemas.microsoft.com/office/powerpoint/2010/main" val="10006675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61A755C-9434-7B00-3212-6DD84A9355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1801" y="858983"/>
            <a:ext cx="9906799" cy="1161594"/>
          </a:xfrm>
        </p:spPr>
        <p:txBody>
          <a:bodyPr>
            <a:normAutofit/>
          </a:bodyPr>
          <a:lstStyle/>
          <a:p>
            <a:r>
              <a:rPr lang="cs-CZ" dirty="0"/>
              <a:t>Finanční dostupnost</a:t>
            </a:r>
          </a:p>
        </p:txBody>
      </p:sp>
      <p:pic>
        <p:nvPicPr>
          <p:cNvPr id="2052" name="Picture 4" descr="How to Manage Financial Stress and Anxiety">
            <a:extLst>
              <a:ext uri="{FF2B5EF4-FFF2-40B4-BE49-F238E27FC236}">
                <a16:creationId xmlns:a16="http://schemas.microsoft.com/office/drawing/2014/main" id="{84EC6388-0D37-8A38-7314-7CCB07D8C7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953930" y="2571501"/>
            <a:ext cx="4570021" cy="34275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6056CEF-6545-8235-A788-CBC4BAAB08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49081" y="2638498"/>
            <a:ext cx="5019071" cy="3601581"/>
          </a:xfrm>
        </p:spPr>
        <p:txBody>
          <a:bodyPr anchor="ctr">
            <a:normAutofit/>
          </a:bodyPr>
          <a:lstStyle/>
          <a:p>
            <a:pPr algn="just">
              <a:lnSpc>
                <a:spcPct val="100000"/>
              </a:lnSpc>
            </a:pPr>
            <a:r>
              <a:rPr lang="cs-CZ" sz="1800" dirty="0"/>
              <a:t>Naše školka je akreditovaná (= splňuje všechny normy dané školským zákonem), což ji opravňuje čerpat finance ze státního rozpočtu. Tyto dotace však pokrývají jen část nákladů na její provoz. Dalšími zdroji pak jsou:</a:t>
            </a:r>
          </a:p>
          <a:p>
            <a:pPr marL="342900" indent="-342900" algn="just">
              <a:lnSpc>
                <a:spcPct val="100000"/>
              </a:lnSpc>
              <a:buFontTx/>
              <a:buChar char="-"/>
            </a:pPr>
            <a:r>
              <a:rPr lang="cs-CZ" sz="1800" dirty="0"/>
              <a:t>Školné</a:t>
            </a:r>
          </a:p>
          <a:p>
            <a:pPr marL="342900" indent="-342900" algn="just">
              <a:lnSpc>
                <a:spcPct val="100000"/>
              </a:lnSpc>
              <a:buFontTx/>
              <a:buChar char="-"/>
            </a:pPr>
            <a:r>
              <a:rPr lang="cs-CZ" sz="1800" dirty="0"/>
              <a:t>Projekty</a:t>
            </a:r>
          </a:p>
          <a:p>
            <a:pPr algn="just">
              <a:lnSpc>
                <a:spcPct val="100000"/>
              </a:lnSpc>
            </a:pPr>
            <a:r>
              <a:rPr lang="cs-CZ" sz="1800" dirty="0"/>
              <a:t>Naším cílem je udržet školné co nejnižší, aby byla školka dostupná širší veřejnosti, ale aby nepřišla o své přednosti – především o nižší počet dětí ve třídě.</a:t>
            </a:r>
          </a:p>
        </p:txBody>
      </p:sp>
    </p:spTree>
    <p:extLst>
      <p:ext uri="{BB962C8B-B14F-4D97-AF65-F5344CB8AC3E}">
        <p14:creationId xmlns:p14="http://schemas.microsoft.com/office/powerpoint/2010/main" val="75168947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411</Words>
  <Application>Microsoft Office PowerPoint</Application>
  <PresentationFormat>Širokoúhlá obrazovka</PresentationFormat>
  <Paragraphs>21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Motiv Office</vt:lpstr>
      <vt:lpstr>Mateřská škola Světluška</vt:lpstr>
      <vt:lpstr>Co je a co není MŠ Světluška</vt:lpstr>
      <vt:lpstr>Co je a co není MŠ Světluška</vt:lpstr>
      <vt:lpstr>Naše ideje a pilíře, na nichž školka stojí</vt:lpstr>
      <vt:lpstr>Osobnost dítěte</vt:lpstr>
      <vt:lpstr>Svoboda a individualita</vt:lpstr>
      <vt:lpstr>Finanční dostupnost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Mateřská škola Světluška</dc:title>
  <dc:creator>Kateřina Musilová</dc:creator>
  <cp:lastModifiedBy>Kateřina Musilová</cp:lastModifiedBy>
  <cp:revision>1</cp:revision>
  <dcterms:created xsi:type="dcterms:W3CDTF">2023-09-23T07:04:21Z</dcterms:created>
  <dcterms:modified xsi:type="dcterms:W3CDTF">2023-09-23T07:04:45Z</dcterms:modified>
</cp:coreProperties>
</file>