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B8929-3E18-2BFF-211B-274F6FD4D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7E506C-378D-813D-ECD5-BAAC595D2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DC8630-AF7E-DB3E-CEE5-772AF713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E01652-D0CA-CC90-1F25-A9E88A24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35EBD-0777-A053-2ADA-F091D6484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67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2E08A-8D00-039A-0D81-63832715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15CEBE-A6A4-37B4-8876-BDF5F33DE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15183B-56CF-6D65-0F59-E7DC0520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C7B6DC-1529-76A0-A088-EFE3ECC9A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9611B3-F32F-7F9C-9896-0A2BBA4D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62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223EF1-3ACF-0EAB-5355-9B5242E70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F119C4-7F9D-EA83-B1D0-DBBFA6A67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363B8-1CF8-BD59-C7DD-1F9BA21D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AE6292-4857-24E7-D951-30739444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5805B-E9B2-D807-C798-805EA5BE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50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510C1-D80D-06B6-B99E-1D0382557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D2E9E-596A-07C2-3AF0-FE382F453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52E7A-75F0-0E92-715B-B8E030E1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200FC8-E5FF-39EE-E118-B876A9F2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DA8F5E-1898-6959-81C8-DE5406D3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25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70557-FD25-8103-EE66-E9F7FDF4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828E78-CD0D-5CA0-8DD2-CF056CCA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6BCC6-9681-56EC-3C88-C02CB7DD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32F987-0E56-7735-2987-9E050566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BC587-CFA6-829B-1F6F-6B214AB67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53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A9FD0-9A8C-B751-9DD6-0699FE73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71852-00CD-3056-43F3-98BB0F4EB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04C306-3937-849B-2783-57BB25674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BED88F-1F42-6ECA-4994-736785DD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E692A3-BCDD-4248-D93A-2A866535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14D662-AED7-30A4-5ECE-F366036F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93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4AF90-E6E1-C5BD-EF84-FA07544BB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452B9B-C104-5CD5-A7D1-1ADD3C35B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40F9B0-CA62-B5EF-FBF5-5B68EB93C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74BE75-AE10-F1E8-9165-9250FE8A6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520EF6-80D4-9065-A144-69D9FF4DD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456948-CD1D-2B6F-8BF1-2E1A9264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A961FC-B25B-B729-88FC-3939B04FF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7EDFD0-723F-3471-DB22-FA97BE93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F4BE5-43E1-8C9E-C935-0B49804C3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B1AA6B-4E31-2E32-6E13-549F1605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09DF04-67AB-E3CA-05EB-9E268BC2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79CB35-8925-7CB9-8F4C-13796A8D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AB812D-1AD0-9B66-79E9-6BD723EA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571D03-689D-5E10-7367-0244AE0E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4A0A61-99DF-9B9D-E965-297397287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67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99FEE-74AD-D5AE-D8EC-2070B9F75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9AEF40-E6EF-89D8-7086-52B1820D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D472CC-4DCD-D406-C767-66B932010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0DFF72-1A2A-F296-488E-9B9898D8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5AC0AC-81DF-D20C-A059-CCEA1095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75DA9B-9D47-90CC-AFD2-E8A07CBE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15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D328-56C5-6577-09D8-CB7A81FCA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7220D97-E4D7-57EE-76C6-0168C4E4D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DAE43F-AB93-6C2B-F40D-23B081349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7527D2-E718-29A6-59E2-E01614C0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088495-34D7-B512-F627-1A44E1904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606A20-7385-43BB-094B-2AED7CA5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36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1F5C97-1AE0-A60D-2F6C-62F9B9E2C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42444F-5A3C-1990-E09E-ECB7A7C4D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4177F2-34A9-CD41-6D08-8D2E3AF17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7095-571C-435F-8F7A-335278474E51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A0BA4F-903B-B933-BB2F-6FD556427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ED0F89-24CE-34DB-37F4-D5E11E72C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D5987-1599-44F4-BDD5-F3E179C6E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6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Obsah obrázku Barevnost, umění&#10;&#10;Popis byl vytvořen automaticky">
            <a:extLst>
              <a:ext uri="{FF2B5EF4-FFF2-40B4-BE49-F238E27FC236}">
                <a16:creationId xmlns:a16="http://schemas.microsoft.com/office/drawing/2014/main" id="{E174D407-DC5B-075A-A4F1-8043C26706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874237"/>
            <a:ext cx="12191979" cy="498376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E533D3B-A5E2-E595-243F-88E16EB5E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558" y="293428"/>
            <a:ext cx="5474257" cy="1235225"/>
          </a:xfrm>
        </p:spPr>
        <p:txBody>
          <a:bodyPr anchor="ctr">
            <a:normAutofit/>
          </a:bodyPr>
          <a:lstStyle/>
          <a:p>
            <a:r>
              <a:rPr lang="cs-CZ" sz="3600"/>
              <a:t>Mateřská škola Světluška</a:t>
            </a:r>
          </a:p>
        </p:txBody>
      </p:sp>
    </p:spTree>
    <p:extLst>
      <p:ext uri="{BB962C8B-B14F-4D97-AF65-F5344CB8AC3E}">
        <p14:creationId xmlns:p14="http://schemas.microsoft.com/office/powerpoint/2010/main" val="309327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9923B-683A-0F7D-3AF1-8715F254D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305" y="235881"/>
            <a:ext cx="4569006" cy="28842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Co je a co není MŠ Světluška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2B7FEE-D2C6-797D-5547-ECFC115AF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5305" y="3880965"/>
            <a:ext cx="4569006" cy="235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dirty="0"/>
              <a:t>MŠ </a:t>
            </a:r>
            <a:r>
              <a:rPr lang="en-US" sz="1500" dirty="0" err="1"/>
              <a:t>Světluška</a:t>
            </a:r>
            <a:r>
              <a:rPr lang="en-US" sz="1500" dirty="0"/>
              <a:t> je </a:t>
            </a:r>
            <a:r>
              <a:rPr lang="en-US" sz="1500" dirty="0" err="1"/>
              <a:t>soukromá</a:t>
            </a:r>
            <a:r>
              <a:rPr lang="en-US" sz="1500" dirty="0"/>
              <a:t> </a:t>
            </a:r>
            <a:r>
              <a:rPr lang="en-US" sz="1500" u="sng" dirty="0" err="1"/>
              <a:t>školka</a:t>
            </a:r>
            <a:r>
              <a:rPr lang="en-US" sz="1500" u="sng" dirty="0"/>
              <a:t> </a:t>
            </a:r>
            <a:r>
              <a:rPr lang="en-US" sz="1500" u="sng" dirty="0" err="1"/>
              <a:t>rodinného</a:t>
            </a:r>
            <a:r>
              <a:rPr lang="en-US" sz="1500" u="sng" dirty="0"/>
              <a:t> </a:t>
            </a:r>
            <a:r>
              <a:rPr lang="en-US" sz="1500" u="sng" dirty="0" err="1"/>
              <a:t>typu</a:t>
            </a:r>
            <a:r>
              <a:rPr lang="en-US" sz="1500" dirty="0"/>
              <a:t>. </a:t>
            </a:r>
            <a:r>
              <a:rPr lang="en-US" sz="1500" dirty="0" err="1"/>
              <a:t>Děti</a:t>
            </a:r>
            <a:r>
              <a:rPr lang="en-US" sz="1500" dirty="0"/>
              <a:t> v </a:t>
            </a:r>
            <a:r>
              <a:rPr lang="en-US" sz="1500" dirty="0" err="1"/>
              <a:t>ní</a:t>
            </a:r>
            <a:r>
              <a:rPr lang="en-US" sz="1500" dirty="0"/>
              <a:t> – </a:t>
            </a:r>
            <a:r>
              <a:rPr lang="en-US" sz="1500" dirty="0" err="1"/>
              <a:t>stejně</a:t>
            </a:r>
            <a:r>
              <a:rPr lang="en-US" sz="1500" dirty="0"/>
              <a:t> </a:t>
            </a:r>
            <a:r>
              <a:rPr lang="en-US" sz="1500" dirty="0" err="1"/>
              <a:t>jako</a:t>
            </a:r>
            <a:r>
              <a:rPr lang="en-US" sz="1500" dirty="0"/>
              <a:t> v </a:t>
            </a:r>
            <a:r>
              <a:rPr lang="en-US" sz="1500" dirty="0" err="1"/>
              <a:t>rodině</a:t>
            </a:r>
            <a:r>
              <a:rPr lang="en-US" sz="1500" dirty="0"/>
              <a:t> –  </a:t>
            </a:r>
            <a:r>
              <a:rPr lang="en-US" sz="1500" dirty="0" err="1"/>
              <a:t>mají</a:t>
            </a:r>
            <a:r>
              <a:rPr lang="en-US" sz="1500" dirty="0"/>
              <a:t> </a:t>
            </a:r>
            <a:r>
              <a:rPr lang="en-US" sz="1500" dirty="0" err="1"/>
              <a:t>nezastupitelné</a:t>
            </a:r>
            <a:r>
              <a:rPr lang="en-US" sz="1500" dirty="0"/>
              <a:t> </a:t>
            </a:r>
            <a:r>
              <a:rPr lang="en-US" sz="1500" dirty="0" err="1"/>
              <a:t>místo</a:t>
            </a:r>
            <a:r>
              <a:rPr lang="en-US" sz="1500" dirty="0"/>
              <a:t> </a:t>
            </a:r>
            <a:r>
              <a:rPr lang="en-US" sz="1500" dirty="0" err="1"/>
              <a:t>při</a:t>
            </a:r>
            <a:r>
              <a:rPr lang="en-US" sz="1500" dirty="0"/>
              <a:t> </a:t>
            </a:r>
            <a:r>
              <a:rPr lang="en-US" sz="1500" dirty="0" err="1"/>
              <a:t>spolurozhodování</a:t>
            </a:r>
            <a:r>
              <a:rPr lang="en-US" sz="1500" dirty="0"/>
              <a:t>. </a:t>
            </a:r>
            <a:r>
              <a:rPr lang="en-US" sz="1500" dirty="0" err="1"/>
              <a:t>Podílí</a:t>
            </a:r>
            <a:r>
              <a:rPr lang="en-US" sz="1500" dirty="0"/>
              <a:t> se </a:t>
            </a:r>
            <a:r>
              <a:rPr lang="en-US" sz="1500" dirty="0" err="1"/>
              <a:t>věku</a:t>
            </a:r>
            <a:r>
              <a:rPr lang="en-US" sz="1500" dirty="0"/>
              <a:t> </a:t>
            </a:r>
            <a:r>
              <a:rPr lang="en-US" sz="1500" dirty="0" err="1"/>
              <a:t>přiměřeným</a:t>
            </a:r>
            <a:r>
              <a:rPr lang="en-US" sz="1500" dirty="0"/>
              <a:t> </a:t>
            </a:r>
            <a:r>
              <a:rPr lang="en-US" sz="1500" dirty="0" err="1"/>
              <a:t>způsobem</a:t>
            </a:r>
            <a:r>
              <a:rPr lang="en-US" sz="1500" dirty="0"/>
              <a:t> </a:t>
            </a:r>
            <a:r>
              <a:rPr lang="en-US" sz="1500" dirty="0" err="1"/>
              <a:t>na</a:t>
            </a:r>
            <a:r>
              <a:rPr lang="en-US" sz="1500" dirty="0"/>
              <a:t> </a:t>
            </a:r>
            <a:r>
              <a:rPr lang="en-US" sz="1500" dirty="0" err="1"/>
              <a:t>provozu</a:t>
            </a:r>
            <a:r>
              <a:rPr lang="en-US" sz="1500" dirty="0"/>
              <a:t> </a:t>
            </a:r>
            <a:r>
              <a:rPr lang="en-US" sz="1500" dirty="0" err="1"/>
              <a:t>školky</a:t>
            </a:r>
            <a:r>
              <a:rPr lang="en-US" sz="1500" dirty="0"/>
              <a:t> – </a:t>
            </a:r>
            <a:r>
              <a:rPr lang="en-US" sz="1500" dirty="0" err="1"/>
              <a:t>na</a:t>
            </a:r>
            <a:r>
              <a:rPr lang="en-US" sz="1500" dirty="0"/>
              <a:t> </a:t>
            </a:r>
            <a:r>
              <a:rPr lang="en-US" sz="1500" dirty="0" err="1"/>
              <a:t>příklad</a:t>
            </a:r>
            <a:r>
              <a:rPr lang="en-US" sz="1500" dirty="0"/>
              <a:t> </a:t>
            </a:r>
            <a:r>
              <a:rPr lang="en-US" sz="1500" dirty="0" err="1"/>
              <a:t>pomáhají</a:t>
            </a:r>
            <a:r>
              <a:rPr lang="en-US" sz="1500" dirty="0"/>
              <a:t> s </a:t>
            </a:r>
            <a:r>
              <a:rPr lang="en-US" sz="1500" dirty="0" err="1"/>
              <a:t>výzdobou</a:t>
            </a:r>
            <a:r>
              <a:rPr lang="en-US" sz="1500" dirty="0"/>
              <a:t>, </a:t>
            </a:r>
            <a:r>
              <a:rPr lang="en-US" sz="1500" dirty="0" err="1"/>
              <a:t>jsou</a:t>
            </a:r>
            <a:r>
              <a:rPr lang="en-US" sz="1500" dirty="0"/>
              <a:t> </a:t>
            </a:r>
            <a:r>
              <a:rPr lang="en-US" sz="1500" dirty="0" err="1"/>
              <a:t>poradním</a:t>
            </a:r>
            <a:r>
              <a:rPr lang="en-US" sz="1500" dirty="0"/>
              <a:t> </a:t>
            </a:r>
            <a:r>
              <a:rPr lang="en-US" sz="1500" dirty="0" err="1"/>
              <a:t>hlasem</a:t>
            </a:r>
            <a:r>
              <a:rPr lang="en-US" sz="1500" dirty="0"/>
              <a:t> </a:t>
            </a:r>
            <a:r>
              <a:rPr lang="en-US" sz="1500" dirty="0" err="1"/>
              <a:t>při</a:t>
            </a:r>
            <a:r>
              <a:rPr lang="en-US" sz="1500" dirty="0"/>
              <a:t> </a:t>
            </a:r>
            <a:r>
              <a:rPr lang="en-US" sz="1500" dirty="0" err="1"/>
              <a:t>výběru</a:t>
            </a:r>
            <a:r>
              <a:rPr lang="en-US" sz="1500" dirty="0"/>
              <a:t> </a:t>
            </a:r>
            <a:r>
              <a:rPr lang="en-US" sz="1500" dirty="0" err="1"/>
              <a:t>hraček</a:t>
            </a:r>
            <a:r>
              <a:rPr lang="en-US" sz="1500" dirty="0"/>
              <a:t> </a:t>
            </a:r>
            <a:r>
              <a:rPr lang="en-US" sz="1500" dirty="0" err="1"/>
              <a:t>nebo</a:t>
            </a:r>
            <a:r>
              <a:rPr lang="en-US" sz="1500" dirty="0"/>
              <a:t> </a:t>
            </a:r>
            <a:r>
              <a:rPr lang="en-US" sz="1500" dirty="0" err="1"/>
              <a:t>plánování</a:t>
            </a:r>
            <a:r>
              <a:rPr lang="en-US" sz="1500" dirty="0"/>
              <a:t> </a:t>
            </a:r>
            <a:r>
              <a:rPr lang="en-US" sz="1500" dirty="0" err="1"/>
              <a:t>výletů</a:t>
            </a:r>
            <a:r>
              <a:rPr lang="en-US" sz="1500" dirty="0"/>
              <a:t> </a:t>
            </a:r>
            <a:r>
              <a:rPr lang="en-US" sz="1500" dirty="0" err="1"/>
              <a:t>či</a:t>
            </a:r>
            <a:r>
              <a:rPr lang="en-US" sz="1500" dirty="0"/>
              <a:t> </a:t>
            </a:r>
            <a:r>
              <a:rPr lang="en-US" sz="1500" dirty="0" err="1"/>
              <a:t>jakýchkoli</a:t>
            </a:r>
            <a:r>
              <a:rPr lang="en-US" sz="1500" dirty="0"/>
              <a:t> </a:t>
            </a:r>
            <a:r>
              <a:rPr lang="en-US" sz="1500" dirty="0" err="1"/>
              <a:t>jiných</a:t>
            </a:r>
            <a:r>
              <a:rPr lang="en-US" sz="1500" dirty="0"/>
              <a:t> </a:t>
            </a:r>
            <a:r>
              <a:rPr lang="en-US" sz="1500" dirty="0" err="1"/>
              <a:t>akcí</a:t>
            </a:r>
            <a:r>
              <a:rPr lang="en-US" sz="1500" dirty="0"/>
              <a:t>. To </a:t>
            </a:r>
            <a:r>
              <a:rPr lang="en-US" sz="1500" dirty="0" err="1"/>
              <a:t>přispívá</a:t>
            </a:r>
            <a:r>
              <a:rPr lang="en-US" sz="1500" dirty="0"/>
              <a:t> k </a:t>
            </a:r>
            <a:r>
              <a:rPr lang="en-US" sz="1500" dirty="0" err="1"/>
              <a:t>rozvoji</a:t>
            </a:r>
            <a:r>
              <a:rPr lang="en-US" sz="1500" dirty="0"/>
              <a:t> </a:t>
            </a:r>
            <a:r>
              <a:rPr lang="en-US" sz="1500" dirty="0" err="1"/>
              <a:t>jejich</a:t>
            </a:r>
            <a:r>
              <a:rPr lang="en-US" sz="1500" dirty="0"/>
              <a:t> </a:t>
            </a:r>
            <a:r>
              <a:rPr lang="en-US" sz="1500" dirty="0" err="1"/>
              <a:t>autonomie</a:t>
            </a:r>
            <a:r>
              <a:rPr lang="en-US" sz="1500" dirty="0"/>
              <a:t>, </a:t>
            </a:r>
            <a:r>
              <a:rPr lang="en-US" sz="1500" dirty="0" err="1"/>
              <a:t>vytváří</a:t>
            </a:r>
            <a:r>
              <a:rPr lang="en-US" sz="1500" dirty="0"/>
              <a:t> to </a:t>
            </a:r>
            <a:r>
              <a:rPr lang="en-US" sz="1500" dirty="0" err="1"/>
              <a:t>partnerský</a:t>
            </a:r>
            <a:r>
              <a:rPr lang="en-US" sz="1500" dirty="0"/>
              <a:t> </a:t>
            </a:r>
            <a:r>
              <a:rPr lang="en-US" sz="1500" dirty="0" err="1"/>
              <a:t>vztah</a:t>
            </a:r>
            <a:r>
              <a:rPr lang="en-US" sz="1500" dirty="0"/>
              <a:t> </a:t>
            </a:r>
            <a:r>
              <a:rPr lang="en-US" sz="1500" dirty="0" err="1"/>
              <a:t>mezi</a:t>
            </a:r>
            <a:r>
              <a:rPr lang="en-US" sz="1500" dirty="0"/>
              <a:t> </a:t>
            </a:r>
            <a:r>
              <a:rPr lang="en-US" sz="1500" dirty="0" err="1"/>
              <a:t>dětmi</a:t>
            </a:r>
            <a:r>
              <a:rPr lang="en-US" sz="1500" dirty="0"/>
              <a:t> a pedagogy, </a:t>
            </a:r>
            <a:r>
              <a:rPr lang="en-US" sz="1500" dirty="0" err="1"/>
              <a:t>učí</a:t>
            </a:r>
            <a:r>
              <a:rPr lang="en-US" sz="1500" dirty="0"/>
              <a:t> to</a:t>
            </a:r>
            <a:r>
              <a:rPr lang="cs-CZ" sz="1500" dirty="0"/>
              <a:t> děti</a:t>
            </a:r>
            <a:r>
              <a:rPr lang="en-US" sz="1500" dirty="0"/>
              <a:t> </a:t>
            </a:r>
            <a:r>
              <a:rPr lang="cs-CZ" sz="1500" dirty="0"/>
              <a:t>přijímat zodpovědnost za své rozhodnutí</a:t>
            </a:r>
            <a:r>
              <a:rPr lang="en-US" sz="1500" dirty="0"/>
              <a:t>.</a:t>
            </a:r>
          </a:p>
        </p:txBody>
      </p:sp>
      <p:pic>
        <p:nvPicPr>
          <p:cNvPr id="7" name="Obrázek 6" descr="Obsah obrázku vánoční stromeček, osoba, vánoce, oblečení&#10;&#10;Popis byl vytvořen automaticky">
            <a:extLst>
              <a:ext uri="{FF2B5EF4-FFF2-40B4-BE49-F238E27FC236}">
                <a16:creationId xmlns:a16="http://schemas.microsoft.com/office/drawing/2014/main" id="{243DD9EF-ADF5-9C3D-4EDD-C1DC4AA109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20" y="10"/>
            <a:ext cx="609597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6D099-59CA-8A65-8C4B-B875F097B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305" y="235881"/>
            <a:ext cx="4210071" cy="28842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Co je a co není MŠ Světluška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94CEF0-7187-F281-8C2A-B2CAD24D2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2140" y="2677212"/>
            <a:ext cx="4210070" cy="35628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700" dirty="0"/>
              <a:t>MŠ </a:t>
            </a:r>
            <a:r>
              <a:rPr lang="en-US" sz="1700" dirty="0" err="1"/>
              <a:t>Světluška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/>
              <a:t>centrem</a:t>
            </a:r>
            <a:r>
              <a:rPr lang="en-US" sz="1700" dirty="0"/>
              <a:t> pro </a:t>
            </a:r>
            <a:r>
              <a:rPr lang="en-US" sz="1700" dirty="0" err="1"/>
              <a:t>hlídání</a:t>
            </a:r>
            <a:r>
              <a:rPr lang="en-US" sz="1700" dirty="0"/>
              <a:t> </a:t>
            </a:r>
            <a:r>
              <a:rPr lang="en-US" sz="1700" dirty="0" err="1"/>
              <a:t>dětí</a:t>
            </a:r>
            <a:r>
              <a:rPr lang="en-US" sz="1700" dirty="0"/>
              <a:t>. </a:t>
            </a:r>
            <a:r>
              <a:rPr lang="en-US" sz="1700" dirty="0" err="1"/>
              <a:t>Naše</a:t>
            </a:r>
            <a:r>
              <a:rPr lang="en-US" sz="1700" dirty="0"/>
              <a:t> </a:t>
            </a:r>
            <a:r>
              <a:rPr lang="en-US" sz="1700" dirty="0" err="1"/>
              <a:t>školka</a:t>
            </a:r>
            <a:r>
              <a:rPr lang="en-US" sz="1700" dirty="0"/>
              <a:t> je </a:t>
            </a:r>
            <a:r>
              <a:rPr lang="en-US" sz="1700" dirty="0" err="1"/>
              <a:t>akreditovaným</a:t>
            </a:r>
            <a:r>
              <a:rPr lang="en-US" sz="1700" dirty="0"/>
              <a:t> </a:t>
            </a:r>
            <a:r>
              <a:rPr lang="en-US" sz="1700" dirty="0" err="1"/>
              <a:t>vzdělávacím</a:t>
            </a:r>
            <a:r>
              <a:rPr lang="en-US" sz="1700" dirty="0"/>
              <a:t> </a:t>
            </a:r>
            <a:r>
              <a:rPr lang="en-US" sz="1700" dirty="0" err="1"/>
              <a:t>zařízením</a:t>
            </a:r>
            <a:r>
              <a:rPr lang="en-US" sz="1700" dirty="0"/>
              <a:t>, </a:t>
            </a:r>
            <a:r>
              <a:rPr lang="en-US" sz="1700" dirty="0" err="1"/>
              <a:t>které</a:t>
            </a:r>
            <a:r>
              <a:rPr lang="en-US" sz="1700" dirty="0"/>
              <a:t> </a:t>
            </a:r>
            <a:r>
              <a:rPr lang="en-US" sz="1700" dirty="0" err="1"/>
              <a:t>děti</a:t>
            </a:r>
            <a:r>
              <a:rPr lang="en-US" sz="1700" dirty="0"/>
              <a:t> </a:t>
            </a:r>
            <a:r>
              <a:rPr lang="en-US" sz="1700" dirty="0" err="1"/>
              <a:t>připravuje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školní</a:t>
            </a:r>
            <a:r>
              <a:rPr lang="en-US" sz="1700" dirty="0"/>
              <a:t> </a:t>
            </a:r>
            <a:r>
              <a:rPr lang="en-US" sz="1700" dirty="0" err="1"/>
              <a:t>docházku</a:t>
            </a:r>
            <a:r>
              <a:rPr lang="en-US" sz="1700" dirty="0"/>
              <a:t>. </a:t>
            </a:r>
            <a:r>
              <a:rPr lang="en-US" sz="1700" dirty="0" err="1"/>
              <a:t>Kvalifikovaní</a:t>
            </a:r>
            <a:r>
              <a:rPr lang="en-US" sz="1700" dirty="0"/>
              <a:t> </a:t>
            </a:r>
            <a:r>
              <a:rPr lang="en-US" sz="1700" dirty="0" err="1"/>
              <a:t>pedagogové</a:t>
            </a:r>
            <a:r>
              <a:rPr lang="en-US" sz="1700" dirty="0"/>
              <a:t> </a:t>
            </a:r>
            <a:r>
              <a:rPr lang="en-US" sz="1700" dirty="0" err="1"/>
              <a:t>ctí</a:t>
            </a:r>
            <a:r>
              <a:rPr lang="en-US" sz="1700" dirty="0"/>
              <a:t> </a:t>
            </a:r>
            <a:r>
              <a:rPr lang="en-US" sz="1700" dirty="0" err="1"/>
              <a:t>Rámcový</a:t>
            </a:r>
            <a:r>
              <a:rPr lang="en-US" sz="1700" dirty="0"/>
              <a:t> </a:t>
            </a:r>
            <a:r>
              <a:rPr lang="en-US" sz="1700" dirty="0" err="1"/>
              <a:t>vzdělávací</a:t>
            </a:r>
            <a:r>
              <a:rPr lang="en-US" sz="1700" dirty="0"/>
              <a:t> program pro </a:t>
            </a:r>
            <a:r>
              <a:rPr lang="en-US" sz="1700" dirty="0" err="1"/>
              <a:t>předškolní</a:t>
            </a:r>
            <a:r>
              <a:rPr lang="en-US" sz="1700" dirty="0"/>
              <a:t> </a:t>
            </a:r>
            <a:r>
              <a:rPr lang="en-US" sz="1700" dirty="0" err="1"/>
              <a:t>vzdělávání</a:t>
            </a:r>
            <a:r>
              <a:rPr lang="en-US" sz="1700" dirty="0"/>
              <a:t> a </a:t>
            </a:r>
            <a:r>
              <a:rPr lang="en-US" sz="1700" dirty="0" err="1"/>
              <a:t>učí</a:t>
            </a:r>
            <a:r>
              <a:rPr lang="en-US" sz="1700" dirty="0"/>
              <a:t> </a:t>
            </a:r>
            <a:r>
              <a:rPr lang="en-US" sz="1700" dirty="0" err="1"/>
              <a:t>děti</a:t>
            </a:r>
            <a:r>
              <a:rPr lang="en-US" sz="1700" dirty="0"/>
              <a:t> </a:t>
            </a:r>
            <a:r>
              <a:rPr lang="en-US" sz="1700" dirty="0" err="1"/>
              <a:t>novým</a:t>
            </a:r>
            <a:r>
              <a:rPr lang="en-US" sz="1700" dirty="0"/>
              <a:t> </a:t>
            </a:r>
            <a:r>
              <a:rPr lang="en-US" sz="1700" dirty="0" err="1"/>
              <a:t>dovednostem</a:t>
            </a:r>
            <a:r>
              <a:rPr lang="en-US" sz="1700" dirty="0"/>
              <a:t> a </a:t>
            </a:r>
            <a:r>
              <a:rPr lang="en-US" sz="1700" dirty="0" err="1"/>
              <a:t>poznatkům</a:t>
            </a:r>
            <a:r>
              <a:rPr lang="en-US" sz="1700" dirty="0"/>
              <a:t>.</a:t>
            </a:r>
            <a:r>
              <a:rPr lang="cs-CZ" sz="1700" dirty="0"/>
              <a:t> Formou her, pokusů a diskuzí poznáváme svět a rozvíjíme jak fyzickou, tak psychickou stránku dítěte.</a:t>
            </a:r>
          </a:p>
          <a:p>
            <a:pPr algn="just">
              <a:lnSpc>
                <a:spcPct val="100000"/>
              </a:lnSpc>
            </a:pPr>
            <a:endParaRPr lang="en-US" sz="1700" dirty="0"/>
          </a:p>
        </p:txBody>
      </p:sp>
      <p:pic>
        <p:nvPicPr>
          <p:cNvPr id="1026" name="Picture 2" descr="1. Rámcový vzdělávací program pro předškolní vzdělávání Zásady předškolního  vzdělávání Cíle vzdělávání Podmínky vzdělávání Obsah vzdělávání  Autoevaluace. - ppt stáhnout">
            <a:extLst>
              <a:ext uri="{FF2B5EF4-FFF2-40B4-BE49-F238E27FC236}">
                <a16:creationId xmlns:a16="http://schemas.microsoft.com/office/drawing/2014/main" id="{FBC277ED-69C3-C7C7-E361-041892DDD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2481" y="490193"/>
            <a:ext cx="5408256" cy="57498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3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F376E-A024-3902-510F-276D852A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ideje a pilíře, na nichž školka stojí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13EFE6-8A49-6FEA-20D9-046372A62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750126"/>
            <a:ext cx="3852930" cy="3261789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/>
              <a:t>Osobnost dítěte</a:t>
            </a:r>
          </a:p>
          <a:p>
            <a:pPr marL="342900" indent="-342900">
              <a:buFontTx/>
              <a:buChar char="-"/>
            </a:pPr>
            <a:r>
              <a:rPr lang="cs-CZ" dirty="0"/>
              <a:t>Svoboda a individualita</a:t>
            </a:r>
          </a:p>
          <a:p>
            <a:pPr marL="342900" indent="-342900">
              <a:buFontTx/>
              <a:buChar char="-"/>
            </a:pPr>
            <a:r>
              <a:rPr lang="cs-CZ" dirty="0"/>
              <a:t>Finanční dostupnost</a:t>
            </a:r>
          </a:p>
        </p:txBody>
      </p:sp>
    </p:spTree>
    <p:extLst>
      <p:ext uri="{BB962C8B-B14F-4D97-AF65-F5344CB8AC3E}">
        <p14:creationId xmlns:p14="http://schemas.microsoft.com/office/powerpoint/2010/main" val="408561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E2694-93A6-D680-C7BA-F0D66D3F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956281"/>
            <a:ext cx="4230482" cy="2010284"/>
          </a:xfrm>
        </p:spPr>
        <p:txBody>
          <a:bodyPr anchor="b">
            <a:normAutofit/>
          </a:bodyPr>
          <a:lstStyle/>
          <a:p>
            <a:r>
              <a:rPr lang="cs-CZ" dirty="0"/>
              <a:t>Osobnost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AEF3F7-4B7C-0CAD-6CFE-5B947BE5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966565"/>
            <a:ext cx="4230483" cy="3150772"/>
          </a:xfrm>
        </p:spPr>
        <p:txBody>
          <a:bodyPr anchor="ctr"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sz="1800" dirty="0"/>
              <a:t>Osobnost dítěte je vrozená charakteristika, kterou nelze nijak radikálně měnit. Naopak. Je třeba ji dobře poznat, odkrýt její tajemství a ze všech sil podporovat klady a vypořádat se zápory.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Bez spolupráce s rodiči by to ale nebylo možné, proto se setkáváme s rodiči na tzv. </a:t>
            </a:r>
            <a:r>
              <a:rPr lang="cs-CZ" sz="1800" dirty="0" err="1"/>
              <a:t>tutoringu</a:t>
            </a:r>
            <a:r>
              <a:rPr lang="cs-CZ" sz="1800" dirty="0"/>
              <a:t>, kde se o dítěti bavíme, snažíme se ho lépe poznat, stanovujeme si společné plány a cíle.</a:t>
            </a:r>
          </a:p>
        </p:txBody>
      </p:sp>
      <p:pic>
        <p:nvPicPr>
          <p:cNvPr id="1026" name="Picture 2" descr="Teacher-Parent Relationship: How It Affects the Success of the Child —  Greensprings School">
            <a:extLst>
              <a:ext uri="{FF2B5EF4-FFF2-40B4-BE49-F238E27FC236}">
                <a16:creationId xmlns:a16="http://schemas.microsoft.com/office/drawing/2014/main" id="{16D9354D-8FAE-98AF-7228-27CDFEA489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06338" y="1619201"/>
            <a:ext cx="4511442" cy="385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68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D7728-9641-7FA7-A143-616C70E7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4697303" cy="14322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Svoboda a individualita</a:t>
            </a:r>
            <a:endParaRPr lang="cs-CZ"/>
          </a:p>
        </p:txBody>
      </p:sp>
      <p:pic>
        <p:nvPicPr>
          <p:cNvPr id="6" name="Obrázek 5" descr="Obsah obrázku oblečení, obraz, osoba, kresba&#10;&#10;Popis byl vytvořen automaticky">
            <a:extLst>
              <a:ext uri="{FF2B5EF4-FFF2-40B4-BE49-F238E27FC236}">
                <a16:creationId xmlns:a16="http://schemas.microsoft.com/office/drawing/2014/main" id="{260A718E-C47D-2915-B680-B0E042C3416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635788" y="805196"/>
            <a:ext cx="2395336" cy="1796502"/>
          </a:xfrm>
          <a:prstGeom prst="rect">
            <a:avLst/>
          </a:prstGeom>
        </p:spPr>
      </p:pic>
      <p:pic>
        <p:nvPicPr>
          <p:cNvPr id="10" name="Obrázek 9" descr="Obsah obrázku území, batole, Lidská tvář, podlaha&#10;&#10;Popis byl vytvořen automaticky">
            <a:extLst>
              <a:ext uri="{FF2B5EF4-FFF2-40B4-BE49-F238E27FC236}">
                <a16:creationId xmlns:a16="http://schemas.microsoft.com/office/drawing/2014/main" id="{31A9AF21-1550-C973-88AB-5AD138A4968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6891" y="505780"/>
            <a:ext cx="2395336" cy="2395336"/>
          </a:xfrm>
          <a:prstGeom prst="rect">
            <a:avLst/>
          </a:prstGeom>
        </p:spPr>
      </p:pic>
      <p:pic>
        <p:nvPicPr>
          <p:cNvPr id="12" name="Obrázek 11" descr="Obsah obrázku interiér, oblečení, nábytek, stůl&#10;&#10;Popis byl vytvořen automaticky">
            <a:extLst>
              <a:ext uri="{FF2B5EF4-FFF2-40B4-BE49-F238E27FC236}">
                <a16:creationId xmlns:a16="http://schemas.microsoft.com/office/drawing/2014/main" id="{4328E2F7-CCC9-2EE2-5D76-FFD1104C04A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529" y="3814550"/>
            <a:ext cx="4012160" cy="225684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A5569-4453-CC8F-8E9E-0523395D9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807" y="3814549"/>
            <a:ext cx="4701652" cy="242553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1400" dirty="0"/>
              <a:t>Každá mateřská škola tvrdí, že k dětem uplatňuje individuální přístup. V počtu 25 - 28 dětí to ale není možné, i kdyby se pedagogové snažili ze všech sil.</a:t>
            </a:r>
          </a:p>
          <a:p>
            <a:pPr algn="just">
              <a:lnSpc>
                <a:spcPct val="100000"/>
              </a:lnSpc>
            </a:pPr>
            <a:r>
              <a:rPr lang="cs-CZ" sz="1400" dirty="0"/>
              <a:t>Proto máme ve třídě kolem 15ti dětí, jimž se každé dopoledne věnují hned dvě učitelky. Díky tomu děti mnohem lépe známe a můžeme lépe rozlišit, jaké dané dítě je, jaké má talenty nebo co se mu naopak moc nedaří.</a:t>
            </a:r>
          </a:p>
          <a:p>
            <a:pPr algn="just">
              <a:lnSpc>
                <a:spcPct val="100000"/>
              </a:lnSpc>
            </a:pPr>
            <a:r>
              <a:rPr lang="cs-CZ" sz="1400" dirty="0"/>
              <a:t>Pokud se u dítěte projeví jakýkoli talent, jsme schopni a ochotni ho podporovat nad rámec našeho ŠVP.</a:t>
            </a:r>
          </a:p>
        </p:txBody>
      </p:sp>
    </p:spTree>
    <p:extLst>
      <p:ext uri="{BB962C8B-B14F-4D97-AF65-F5344CB8AC3E}">
        <p14:creationId xmlns:p14="http://schemas.microsoft.com/office/powerpoint/2010/main" val="100066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A755C-9434-7B00-3212-6DD84A93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3"/>
            <a:ext cx="9906799" cy="1161594"/>
          </a:xfrm>
        </p:spPr>
        <p:txBody>
          <a:bodyPr>
            <a:normAutofit/>
          </a:bodyPr>
          <a:lstStyle/>
          <a:p>
            <a:r>
              <a:rPr lang="cs-CZ" dirty="0"/>
              <a:t>Finanční dostupnost</a:t>
            </a:r>
          </a:p>
        </p:txBody>
      </p:sp>
      <p:pic>
        <p:nvPicPr>
          <p:cNvPr id="2052" name="Picture 4" descr="How to Manage Financial Stress and Anxiety">
            <a:extLst>
              <a:ext uri="{FF2B5EF4-FFF2-40B4-BE49-F238E27FC236}">
                <a16:creationId xmlns:a16="http://schemas.microsoft.com/office/drawing/2014/main" id="{84EC6388-0D37-8A38-7314-7CCB07D8C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53930" y="2571501"/>
            <a:ext cx="4570021" cy="342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56CEF-6545-8235-A788-CBC4BAAB0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9081" y="2638498"/>
            <a:ext cx="5019071" cy="3601581"/>
          </a:xfrm>
        </p:spPr>
        <p:txBody>
          <a:bodyPr anchor="ctr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1800" dirty="0"/>
              <a:t>Naše školka je akreditovaná (= splňuje všechny normy dané školským zákonem), což ji opravňuje čerpat finance ze státního rozpočtu. Tyto dotace však pokrývají jen část nákladů na její provoz. Dalšími zdroji pak jsou: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r>
              <a:rPr lang="cs-CZ" sz="1800" dirty="0"/>
              <a:t>Školné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r>
              <a:rPr lang="cs-CZ" sz="1800" dirty="0"/>
              <a:t>Projekty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Naším cílem je udržet školné co nejnižší, aby byla školka dostupná širší veřejnosti, ale aby nepřišla o své přednosti – především o nižší počet dětí ve třídě.</a:t>
            </a:r>
          </a:p>
        </p:txBody>
      </p:sp>
    </p:spTree>
    <p:extLst>
      <p:ext uri="{BB962C8B-B14F-4D97-AF65-F5344CB8AC3E}">
        <p14:creationId xmlns:p14="http://schemas.microsoft.com/office/powerpoint/2010/main" val="751689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Širokoúhlá obrazovka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Mateřská škola Světluška</vt:lpstr>
      <vt:lpstr>Co je a co není MŠ Světluška</vt:lpstr>
      <vt:lpstr>Co je a co není MŠ Světluška</vt:lpstr>
      <vt:lpstr>Naše ideje a pilíře, na nichž školka stojí</vt:lpstr>
      <vt:lpstr>Osobnost dítěte</vt:lpstr>
      <vt:lpstr>Svoboda a individualita</vt:lpstr>
      <vt:lpstr>Finanční dostupnost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Mateřská škola Světluška</dc:title>
  <dc:creator>Kateřina Musilová</dc:creator>
  <cp:lastModifiedBy>Kateřina Musilová</cp:lastModifiedBy>
  <cp:revision>1</cp:revision>
  <dcterms:created xsi:type="dcterms:W3CDTF">2023-09-23T07:04:21Z</dcterms:created>
  <dcterms:modified xsi:type="dcterms:W3CDTF">2023-09-23T07:04:45Z</dcterms:modified>
</cp:coreProperties>
</file>